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3" r:id="rId5"/>
    <p:sldId id="260" r:id="rId6"/>
    <p:sldId id="259" r:id="rId7"/>
    <p:sldId id="261" r:id="rId8"/>
    <p:sldId id="264" r:id="rId9"/>
    <p:sldId id="267" r:id="rId10"/>
    <p:sldId id="286" r:id="rId11"/>
    <p:sldId id="268" r:id="rId12"/>
    <p:sldId id="277" r:id="rId13"/>
    <p:sldId id="279" r:id="rId14"/>
    <p:sldId id="282" r:id="rId15"/>
    <p:sldId id="278" r:id="rId16"/>
    <p:sldId id="280" r:id="rId17"/>
    <p:sldId id="281" r:id="rId18"/>
    <p:sldId id="262" r:id="rId19"/>
    <p:sldId id="265" r:id="rId20"/>
    <p:sldId id="266" r:id="rId21"/>
    <p:sldId id="269" r:id="rId22"/>
    <p:sldId id="270" r:id="rId23"/>
    <p:sldId id="271" r:id="rId24"/>
    <p:sldId id="272" r:id="rId25"/>
    <p:sldId id="273" r:id="rId26"/>
    <p:sldId id="274" r:id="rId27"/>
    <p:sldId id="283" r:id="rId28"/>
    <p:sldId id="284" r:id="rId29"/>
    <p:sldId id="285" r:id="rId30"/>
    <p:sldId id="275" r:id="rId31"/>
    <p:sldId id="27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B5D1893-C582-42D2-A20D-D9923EA96EFF}" type="datetimeFigureOut">
              <a:rPr lang="en-US" smtClean="0"/>
              <a:pPr/>
              <a:t>10/16/2023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33DD449-EAEA-43D7-9435-51D9C727D1A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643050"/>
            <a:ext cx="8077200" cy="1643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Data Structure [09CE2303]</a:t>
            </a:r>
            <a:b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</a:b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Unit:-4</a:t>
            </a:r>
            <a:b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</a:b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7686" y="36433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dirty="0" smtClean="0">
                <a:solidFill>
                  <a:srgbClr val="0070C0"/>
                </a:solidFill>
                <a:latin typeface="Bookman Old Style" pitchFamily="18" charset="0"/>
              </a:rPr>
              <a:t>PRESENT BY</a:t>
            </a:r>
          </a:p>
          <a:p>
            <a:pPr algn="r"/>
            <a:r>
              <a:rPr lang="en-IN" b="1" dirty="0" smtClean="0">
                <a:solidFill>
                  <a:srgbClr val="0070C0"/>
                </a:solidFill>
                <a:latin typeface="Bookman Old Style" pitchFamily="18" charset="0"/>
              </a:rPr>
              <a:t>DOLLY N SHILU</a:t>
            </a:r>
          </a:p>
          <a:p>
            <a:pPr algn="r"/>
            <a:r>
              <a:rPr lang="en-IN" dirty="0" smtClean="0">
                <a:solidFill>
                  <a:srgbClr val="0070C0"/>
                </a:solidFill>
                <a:latin typeface="Bookman Old Style" pitchFamily="18" charset="0"/>
              </a:rPr>
              <a:t>Assistant Professor </a:t>
            </a:r>
          </a:p>
          <a:p>
            <a:pPr algn="r"/>
            <a:r>
              <a:rPr lang="en-IN" dirty="0" smtClean="0">
                <a:solidFill>
                  <a:srgbClr val="0070C0"/>
                </a:solidFill>
                <a:latin typeface="Bookman Old Style" pitchFamily="18" charset="0"/>
              </a:rPr>
              <a:t>Diploma-CE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357818" y="214290"/>
            <a:ext cx="3571902" cy="1214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Binary Search Tree Structure 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714488"/>
            <a:ext cx="8046720" cy="485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Representation of Tree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entury" pitchFamily="18" charset="0"/>
              </a:rPr>
              <a:t>There are two way to represent tree.</a:t>
            </a:r>
          </a:p>
          <a:p>
            <a:r>
              <a:rPr lang="en-US" sz="2400" dirty="0" smtClean="0">
                <a:latin typeface="Century" pitchFamily="18" charset="0"/>
              </a:rPr>
              <a:t>1.Sequential Manner(Array)</a:t>
            </a:r>
          </a:p>
          <a:p>
            <a:r>
              <a:rPr lang="en-US" sz="2400" dirty="0" smtClean="0">
                <a:latin typeface="Century" pitchFamily="18" charset="0"/>
              </a:rPr>
              <a:t>2. Linked list Manner</a:t>
            </a:r>
          </a:p>
          <a:p>
            <a:endParaRPr lang="en-US" sz="2400" dirty="0" smtClean="0">
              <a:latin typeface="Century" pitchFamily="18" charset="0"/>
            </a:endParaRPr>
          </a:p>
          <a:p>
            <a:endParaRPr lang="en-US" sz="2400" dirty="0" smtClean="0">
              <a:latin typeface="Century" pitchFamily="18" charset="0"/>
            </a:endParaRPr>
          </a:p>
          <a:p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latin typeface="Century" pitchFamily="18" charset="0"/>
              </a:rPr>
              <a:t/>
            </a:r>
            <a:br>
              <a:rPr lang="en-US" sz="4800" dirty="0" smtClean="0">
                <a:latin typeface="Century" pitchFamily="18" charset="0"/>
              </a:rPr>
            </a:br>
            <a:r>
              <a:rPr lang="en-US" sz="4800" dirty="0" smtClean="0">
                <a:latin typeface="Century" pitchFamily="18" charset="0"/>
              </a:rPr>
              <a:t>Sequential Manner(Array)</a:t>
            </a:r>
            <a:br>
              <a:rPr lang="en-US" sz="4800" dirty="0" smtClean="0">
                <a:latin typeface="Century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613"/>
            <a:ext cx="8686800" cy="13573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>
                <a:latin typeface="Century" pitchFamily="18" charset="0"/>
              </a:rPr>
              <a:t>1.Sequential Manner(Array)</a:t>
            </a:r>
          </a:p>
          <a:p>
            <a:pPr lvl="0" algn="just"/>
            <a:r>
              <a:rPr lang="en-US" sz="2400" dirty="0" smtClean="0">
                <a:latin typeface="Century" pitchFamily="18" charset="0"/>
              </a:rPr>
              <a:t>In this manner nodes are numbered from level 0 to level n and from left to right.</a:t>
            </a:r>
          </a:p>
          <a:p>
            <a:pPr lvl="0" algn="just"/>
            <a:r>
              <a:rPr lang="en-US" sz="2400" dirty="0" smtClean="0">
                <a:latin typeface="Century" pitchFamily="18" charset="0"/>
              </a:rPr>
              <a:t>If any node is missing then it is represented by Null.</a:t>
            </a:r>
          </a:p>
          <a:p>
            <a:pPr algn="just"/>
            <a:endParaRPr lang="en-IN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143248"/>
            <a:ext cx="864399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latin typeface="Century" pitchFamily="18" charset="0"/>
              </a:rPr>
              <a:t/>
            </a:r>
            <a:br>
              <a:rPr lang="en-US" sz="4400" dirty="0" smtClean="0">
                <a:latin typeface="Century" pitchFamily="18" charset="0"/>
              </a:rPr>
            </a:br>
            <a:r>
              <a:rPr lang="en-US" sz="4400" dirty="0" smtClean="0">
                <a:latin typeface="Century" pitchFamily="18" charset="0"/>
              </a:rPr>
              <a:t>Sequential Manner(Array)</a:t>
            </a:r>
            <a:br>
              <a:rPr lang="en-US" sz="4400" dirty="0" smtClean="0">
                <a:latin typeface="Century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Century" pitchFamily="18" charset="0"/>
              </a:rPr>
              <a:t>Let us consider that we have a tree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. let our tree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is a binary tree that us complete binary tree. Then there is an efficient way of representing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in the memory called the sequential representation or array representation of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. This representation uses only a linear array TREE as follows: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The root </a:t>
            </a:r>
            <a:r>
              <a:rPr lang="en-IN" sz="2400" b="1" dirty="0" smtClean="0">
                <a:latin typeface="Century" pitchFamily="18" charset="0"/>
              </a:rPr>
              <a:t>N</a:t>
            </a:r>
            <a:r>
              <a:rPr lang="en-IN" sz="2400" dirty="0" smtClean="0">
                <a:latin typeface="Century" pitchFamily="18" charset="0"/>
              </a:rPr>
              <a:t> of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is stored in </a:t>
            </a:r>
            <a:r>
              <a:rPr lang="en-IN" sz="2400" b="1" dirty="0" smtClean="0">
                <a:latin typeface="Century" pitchFamily="18" charset="0"/>
              </a:rPr>
              <a:t>TREE [1]</a:t>
            </a:r>
            <a:r>
              <a:rPr lang="en-IN" sz="2400" dirty="0" smtClean="0">
                <a:latin typeface="Century" pitchFamily="18" charset="0"/>
              </a:rPr>
              <a:t>.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If a node occupies </a:t>
            </a:r>
            <a:r>
              <a:rPr lang="en-IN" sz="2400" b="1" dirty="0" smtClean="0">
                <a:latin typeface="Century" pitchFamily="18" charset="0"/>
              </a:rPr>
              <a:t>TREE [k]</a:t>
            </a:r>
            <a:r>
              <a:rPr lang="en-IN" sz="2400" dirty="0" smtClean="0">
                <a:latin typeface="Century" pitchFamily="18" charset="0"/>
              </a:rPr>
              <a:t> then its left child is stored in </a:t>
            </a:r>
            <a:r>
              <a:rPr lang="en-IN" sz="2400" b="1" dirty="0" smtClean="0">
                <a:latin typeface="Century" pitchFamily="18" charset="0"/>
              </a:rPr>
              <a:t>TREE [2 * k]</a:t>
            </a:r>
            <a:r>
              <a:rPr lang="en-IN" sz="2400" dirty="0" smtClean="0">
                <a:latin typeface="Century" pitchFamily="18" charset="0"/>
              </a:rPr>
              <a:t> and its right child is stored into </a:t>
            </a:r>
            <a:r>
              <a:rPr lang="en-IN" sz="2400" b="1" dirty="0" smtClean="0">
                <a:latin typeface="Century" pitchFamily="18" charset="0"/>
              </a:rPr>
              <a:t>TREE [2 * k + 1]</a:t>
            </a:r>
            <a:r>
              <a:rPr lang="en-IN" sz="2400" dirty="0" smtClean="0">
                <a:latin typeface="Century" pitchFamily="18" charset="0"/>
              </a:rPr>
              <a:t>.</a:t>
            </a: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latin typeface="Century" pitchFamily="18" charset="0"/>
              </a:rPr>
              <a:t/>
            </a:r>
            <a:br>
              <a:rPr lang="en-US" sz="4400" dirty="0" smtClean="0">
                <a:latin typeface="Century" pitchFamily="18" charset="0"/>
              </a:rPr>
            </a:br>
            <a:r>
              <a:rPr lang="en-US" sz="4400" dirty="0" smtClean="0">
                <a:latin typeface="Century" pitchFamily="18" charset="0"/>
              </a:rPr>
              <a:t>Sequential Manner(Array)</a:t>
            </a:r>
            <a:br>
              <a:rPr lang="en-US" sz="4400" dirty="0" smtClean="0">
                <a:latin typeface="Century" pitchFamily="18" charset="0"/>
              </a:rPr>
            </a:br>
            <a:endParaRPr lang="en-IN" dirty="0"/>
          </a:p>
        </p:txBody>
      </p:sp>
      <p:pic>
        <p:nvPicPr>
          <p:cNvPr id="39938" name="Picture 2" descr="Sequential Representation of Binary 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643050"/>
            <a:ext cx="4000500" cy="3343275"/>
          </a:xfrm>
          <a:prstGeom prst="rect">
            <a:avLst/>
          </a:prstGeom>
          <a:noFill/>
        </p:spPr>
      </p:pic>
      <p:pic>
        <p:nvPicPr>
          <p:cNvPr id="39940" name="Picture 4" descr="Sequential Representation of Binary Tre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5214950"/>
            <a:ext cx="7143800" cy="12858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Century" pitchFamily="18" charset="0"/>
              </a:rPr>
              <a:t>Linked list Manner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775191"/>
            <a:ext cx="8572560" cy="1939561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itchFamily="18" charset="0"/>
              </a:rPr>
              <a:t>In this manner nodes are arranged using link list. Left child of any node will be stored at left pointer and right child of a node will be stored at right pointer.</a:t>
            </a: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2910" y="3714752"/>
            <a:ext cx="7906043" cy="28596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entury" pitchFamily="18" charset="0"/>
              </a:rPr>
              <a:t>Linked list Manner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787"/>
            <a:ext cx="8229600" cy="4625609"/>
          </a:xfrm>
        </p:spPr>
        <p:txBody>
          <a:bodyPr>
            <a:noAutofit/>
          </a:bodyPr>
          <a:lstStyle/>
          <a:p>
            <a:pPr algn="just"/>
            <a:r>
              <a:rPr lang="en-IN" sz="2400" dirty="0" smtClean="0">
                <a:latin typeface="Century" pitchFamily="18" charset="0"/>
              </a:rPr>
              <a:t>Consider a Binary Tree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.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will be maintained in memory by means of a linked list representation which uses three parallel arrays; </a:t>
            </a:r>
            <a:r>
              <a:rPr lang="en-IN" sz="2400" b="1" dirty="0" smtClean="0">
                <a:latin typeface="Century" pitchFamily="18" charset="0"/>
              </a:rPr>
              <a:t>INFO</a:t>
            </a:r>
            <a:r>
              <a:rPr lang="en-IN" sz="2400" dirty="0" smtClean="0">
                <a:latin typeface="Century" pitchFamily="18" charset="0"/>
              </a:rPr>
              <a:t>, </a:t>
            </a:r>
            <a:r>
              <a:rPr lang="en-IN" sz="2400" b="1" dirty="0" smtClean="0">
                <a:latin typeface="Century" pitchFamily="18" charset="0"/>
              </a:rPr>
              <a:t>LEFT</a:t>
            </a:r>
            <a:r>
              <a:rPr lang="en-IN" sz="2400" dirty="0" smtClean="0">
                <a:latin typeface="Century" pitchFamily="18" charset="0"/>
              </a:rPr>
              <a:t>, and </a:t>
            </a:r>
            <a:r>
              <a:rPr lang="en-IN" sz="2400" b="1" dirty="0" smtClean="0">
                <a:latin typeface="Century" pitchFamily="18" charset="0"/>
              </a:rPr>
              <a:t>RIGHT</a:t>
            </a:r>
            <a:r>
              <a:rPr lang="en-IN" sz="2400" dirty="0" smtClean="0">
                <a:latin typeface="Century" pitchFamily="18" charset="0"/>
              </a:rPr>
              <a:t> pointer variable </a:t>
            </a:r>
            <a:r>
              <a:rPr lang="en-IN" sz="2400" b="1" dirty="0" smtClean="0">
                <a:latin typeface="Century" pitchFamily="18" charset="0"/>
              </a:rPr>
              <a:t>ROOT</a:t>
            </a:r>
            <a:r>
              <a:rPr lang="en-IN" sz="2400" dirty="0" smtClean="0">
                <a:latin typeface="Century" pitchFamily="18" charset="0"/>
              </a:rPr>
              <a:t> as follows. In Binary Tree each node </a:t>
            </a:r>
            <a:r>
              <a:rPr lang="en-IN" sz="2400" b="1" dirty="0" smtClean="0">
                <a:latin typeface="Century" pitchFamily="18" charset="0"/>
              </a:rPr>
              <a:t>N</a:t>
            </a:r>
            <a:r>
              <a:rPr lang="en-IN" sz="2400" dirty="0" smtClean="0">
                <a:latin typeface="Century" pitchFamily="18" charset="0"/>
              </a:rPr>
              <a:t> of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will correspond to a location </a:t>
            </a:r>
            <a:r>
              <a:rPr lang="en-IN" sz="2400" b="1" dirty="0" smtClean="0">
                <a:latin typeface="Century" pitchFamily="18" charset="0"/>
              </a:rPr>
              <a:t>k</a:t>
            </a:r>
            <a:r>
              <a:rPr lang="en-IN" sz="2400" dirty="0" smtClean="0">
                <a:latin typeface="Century" pitchFamily="18" charset="0"/>
              </a:rPr>
              <a:t> such that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LEFT [k]</a:t>
            </a:r>
            <a:r>
              <a:rPr lang="en-IN" sz="2400" dirty="0" smtClean="0">
                <a:latin typeface="Century" pitchFamily="18" charset="0"/>
              </a:rPr>
              <a:t> contains the location of the left child of node </a:t>
            </a:r>
            <a:r>
              <a:rPr lang="en-IN" sz="2400" b="1" dirty="0" smtClean="0">
                <a:latin typeface="Century" pitchFamily="18" charset="0"/>
              </a:rPr>
              <a:t>N</a:t>
            </a:r>
            <a:r>
              <a:rPr lang="en-IN" sz="2400" dirty="0" smtClean="0">
                <a:latin typeface="Century" pitchFamily="18" charset="0"/>
              </a:rPr>
              <a:t>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INFO [k]</a:t>
            </a:r>
            <a:r>
              <a:rPr lang="en-IN" sz="2400" dirty="0" smtClean="0">
                <a:latin typeface="Century" pitchFamily="18" charset="0"/>
              </a:rPr>
              <a:t> contains the data at the node </a:t>
            </a:r>
            <a:r>
              <a:rPr lang="en-IN" sz="2400" b="1" dirty="0" smtClean="0">
                <a:latin typeface="Century" pitchFamily="18" charset="0"/>
              </a:rPr>
              <a:t>N</a:t>
            </a:r>
            <a:r>
              <a:rPr lang="en-IN" sz="2400" dirty="0" smtClean="0">
                <a:latin typeface="Century" pitchFamily="18" charset="0"/>
              </a:rPr>
              <a:t>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RIGHT [k]</a:t>
            </a:r>
            <a:r>
              <a:rPr lang="en-IN" sz="2400" dirty="0" smtClean="0">
                <a:latin typeface="Century" pitchFamily="18" charset="0"/>
              </a:rPr>
              <a:t> contains the location of right child of node </a:t>
            </a:r>
            <a:r>
              <a:rPr lang="en-IN" sz="2400" b="1" dirty="0" smtClean="0">
                <a:latin typeface="Century" pitchFamily="18" charset="0"/>
              </a:rPr>
              <a:t>N</a:t>
            </a:r>
            <a:r>
              <a:rPr lang="en-IN" sz="2400" dirty="0" smtClean="0">
                <a:latin typeface="Century" pitchFamily="18" charset="0"/>
              </a:rPr>
              <a:t>.</a:t>
            </a: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entury" pitchFamily="18" charset="0"/>
              </a:rPr>
              <a:t>Linked list Manner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153875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Century" pitchFamily="18" charset="0"/>
              </a:rPr>
              <a:t>In this representation of binary tree root will contain the location of the root </a:t>
            </a:r>
            <a:r>
              <a:rPr lang="en-IN" sz="2400" b="1" dirty="0" smtClean="0">
                <a:latin typeface="Century" pitchFamily="18" charset="0"/>
              </a:rPr>
              <a:t>R</a:t>
            </a:r>
            <a:r>
              <a:rPr lang="en-IN" sz="2400" dirty="0" smtClean="0">
                <a:latin typeface="Century" pitchFamily="18" charset="0"/>
              </a:rPr>
              <a:t> of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. If any one of the </a:t>
            </a:r>
            <a:r>
              <a:rPr lang="en-IN" sz="2400" dirty="0" err="1" smtClean="0">
                <a:latin typeface="Century" pitchFamily="18" charset="0"/>
              </a:rPr>
              <a:t>subtree</a:t>
            </a:r>
            <a:r>
              <a:rPr lang="en-IN" sz="2400" dirty="0" smtClean="0">
                <a:latin typeface="Century" pitchFamily="18" charset="0"/>
              </a:rPr>
              <a:t> is empty, then the corresponding pointer will contain the null value if the tree </a:t>
            </a:r>
            <a:r>
              <a:rPr lang="en-IN" sz="2400" b="1" dirty="0" smtClean="0">
                <a:latin typeface="Century" pitchFamily="18" charset="0"/>
              </a:rPr>
              <a:t>T</a:t>
            </a:r>
            <a:r>
              <a:rPr lang="en-IN" sz="2400" dirty="0" smtClean="0">
                <a:latin typeface="Century" pitchFamily="18" charset="0"/>
              </a:rPr>
              <a:t> itself is empty, the </a:t>
            </a:r>
            <a:r>
              <a:rPr lang="en-IN" sz="2400" b="1" dirty="0" smtClean="0">
                <a:latin typeface="Century" pitchFamily="18" charset="0"/>
              </a:rPr>
              <a:t>ROOT</a:t>
            </a:r>
            <a:r>
              <a:rPr lang="en-IN" sz="2400" dirty="0" smtClean="0">
                <a:latin typeface="Century" pitchFamily="18" charset="0"/>
              </a:rPr>
              <a:t> will contain the null value.</a:t>
            </a:r>
            <a:endParaRPr lang="en-IN" sz="2400" dirty="0">
              <a:latin typeface="Century" pitchFamily="18" charset="0"/>
            </a:endParaRPr>
          </a:p>
        </p:txBody>
      </p:sp>
      <p:pic>
        <p:nvPicPr>
          <p:cNvPr id="29698" name="Picture 2" descr="node represent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357694"/>
            <a:ext cx="5124450" cy="1571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Operation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b="1" dirty="0" smtClean="0">
                <a:latin typeface="Century" pitchFamily="18" charset="0"/>
              </a:rPr>
              <a:t>Traversal :- </a:t>
            </a:r>
            <a:r>
              <a:rPr lang="en-IN" sz="2400" dirty="0" smtClean="0">
                <a:latin typeface="Century" pitchFamily="18" charset="0"/>
              </a:rPr>
              <a:t>Traversing means passing through nodes in a specific order. There are Three Method. </a:t>
            </a:r>
          </a:p>
          <a:p>
            <a:pPr marL="914400" lvl="1" indent="-457200" algn="just">
              <a:buNone/>
            </a:pPr>
            <a:r>
              <a:rPr lang="en-IN" sz="2400" dirty="0" smtClean="0">
                <a:latin typeface="Century" pitchFamily="18" charset="0"/>
              </a:rPr>
              <a:t>1) </a:t>
            </a:r>
            <a:r>
              <a:rPr lang="en-IN" sz="2400" b="1" dirty="0" smtClean="0">
                <a:latin typeface="Century" pitchFamily="18" charset="0"/>
              </a:rPr>
              <a:t>Pre-Order :-</a:t>
            </a:r>
          </a:p>
          <a:p>
            <a:pPr marL="914400" lvl="1" indent="-457200" algn="just">
              <a:buNone/>
            </a:pPr>
            <a:r>
              <a:rPr lang="en-US" sz="2400" dirty="0" smtClean="0">
                <a:latin typeface="Century" pitchFamily="18" charset="0"/>
              </a:rPr>
              <a:t>                            Traverse </a:t>
            </a:r>
            <a:r>
              <a:rPr lang="en-US" sz="2400" b="1" dirty="0" smtClean="0">
                <a:latin typeface="Century" pitchFamily="18" charset="0"/>
              </a:rPr>
              <a:t>root</a:t>
            </a:r>
            <a:r>
              <a:rPr lang="en-US" sz="2400" dirty="0" smtClean="0">
                <a:latin typeface="Century" pitchFamily="18" charset="0"/>
              </a:rPr>
              <a:t> node 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	 Traverse </a:t>
            </a:r>
            <a:r>
              <a:rPr lang="en-US" sz="2400" b="1" dirty="0" smtClean="0">
                <a:latin typeface="Century" pitchFamily="18" charset="0"/>
              </a:rPr>
              <a:t>left </a:t>
            </a:r>
            <a:r>
              <a:rPr lang="en-US" sz="2400" dirty="0" smtClean="0">
                <a:latin typeface="Century" pitchFamily="18" charset="0"/>
              </a:rPr>
              <a:t>sub-tree </a:t>
            </a:r>
            <a:r>
              <a:rPr lang="en-US" sz="2400" dirty="0" smtClean="0">
                <a:latin typeface="Century" pitchFamily="18" charset="0"/>
              </a:rPr>
              <a:t>of root node 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	 Traverse </a:t>
            </a:r>
            <a:r>
              <a:rPr lang="en-US" sz="2400" b="1" dirty="0" smtClean="0">
                <a:latin typeface="Century" pitchFamily="18" charset="0"/>
              </a:rPr>
              <a:t>right</a:t>
            </a:r>
            <a:r>
              <a:rPr lang="en-US" sz="2400" dirty="0" smtClean="0">
                <a:latin typeface="Century" pitchFamily="18" charset="0"/>
              </a:rPr>
              <a:t> </a:t>
            </a:r>
            <a:r>
              <a:rPr lang="en-US" sz="2400" dirty="0" smtClean="0">
                <a:latin typeface="Century" pitchFamily="18" charset="0"/>
              </a:rPr>
              <a:t>sub-tree </a:t>
            </a:r>
            <a:r>
              <a:rPr lang="en-US" sz="2400" dirty="0" smtClean="0">
                <a:latin typeface="Century" pitchFamily="18" charset="0"/>
              </a:rPr>
              <a:t>of root node </a:t>
            </a:r>
            <a:endParaRPr lang="en-IN" sz="2400" dirty="0" smtClean="0">
              <a:latin typeface="Century" pitchFamily="18" charset="0"/>
            </a:endParaRPr>
          </a:p>
          <a:p>
            <a:r>
              <a:rPr lang="en-IN" sz="2400" dirty="0" smtClean="0">
                <a:latin typeface="Century" pitchFamily="18" charset="0"/>
              </a:rPr>
              <a:t>2) </a:t>
            </a:r>
            <a:r>
              <a:rPr lang="en-IN" sz="2400" b="1" dirty="0" smtClean="0">
                <a:latin typeface="Century" pitchFamily="18" charset="0"/>
              </a:rPr>
              <a:t>In-Order:-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            Traverse </a:t>
            </a:r>
            <a:r>
              <a:rPr lang="en-US" sz="2400" b="1" dirty="0" smtClean="0">
                <a:latin typeface="Century" pitchFamily="18" charset="0"/>
              </a:rPr>
              <a:t>left </a:t>
            </a:r>
            <a:r>
              <a:rPr lang="en-US" sz="2400" dirty="0" smtClean="0">
                <a:latin typeface="Century" pitchFamily="18" charset="0"/>
              </a:rPr>
              <a:t>sub-tree </a:t>
            </a:r>
            <a:r>
              <a:rPr lang="en-US" sz="2400" dirty="0" smtClean="0">
                <a:latin typeface="Century" pitchFamily="18" charset="0"/>
              </a:rPr>
              <a:t>of root node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            Traverse </a:t>
            </a:r>
            <a:r>
              <a:rPr lang="en-US" sz="2400" b="1" dirty="0" smtClean="0">
                <a:latin typeface="Century" pitchFamily="18" charset="0"/>
              </a:rPr>
              <a:t>root</a:t>
            </a:r>
            <a:r>
              <a:rPr lang="en-US" sz="2400" dirty="0" smtClean="0">
                <a:latin typeface="Century" pitchFamily="18" charset="0"/>
              </a:rPr>
              <a:t> node 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            Traverse </a:t>
            </a:r>
            <a:r>
              <a:rPr lang="en-US" sz="2400" b="1" dirty="0" smtClean="0">
                <a:latin typeface="Century" pitchFamily="18" charset="0"/>
              </a:rPr>
              <a:t>right</a:t>
            </a:r>
            <a:r>
              <a:rPr lang="en-US" sz="2400" dirty="0" smtClean="0">
                <a:latin typeface="Century" pitchFamily="18" charset="0"/>
              </a:rPr>
              <a:t> </a:t>
            </a:r>
            <a:r>
              <a:rPr lang="en-US" sz="2400" dirty="0" smtClean="0">
                <a:latin typeface="Century" pitchFamily="18" charset="0"/>
              </a:rPr>
              <a:t>sub-tree </a:t>
            </a:r>
            <a:r>
              <a:rPr lang="en-US" sz="2400" dirty="0" smtClean="0">
                <a:latin typeface="Century" pitchFamily="18" charset="0"/>
              </a:rPr>
              <a:t>of root node </a:t>
            </a:r>
          </a:p>
          <a:p>
            <a:endParaRPr lang="en-IN" sz="2400" dirty="0" smtClean="0">
              <a:latin typeface="Century" pitchFamily="18" charset="0"/>
            </a:endParaRPr>
          </a:p>
          <a:p>
            <a:endParaRPr lang="en-IN" sz="2400" dirty="0" smtClean="0">
              <a:latin typeface="Century" pitchFamily="18" charset="0"/>
            </a:endParaRPr>
          </a:p>
          <a:p>
            <a:r>
              <a:rPr lang="en-IN" sz="2400" dirty="0" smtClean="0">
                <a:latin typeface="Century" pitchFamily="18" charset="0"/>
              </a:rPr>
              <a:t> </a:t>
            </a:r>
          </a:p>
          <a:p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Continue…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Century" pitchFamily="18" charset="0"/>
              </a:rPr>
              <a:t>3) </a:t>
            </a:r>
            <a:r>
              <a:rPr lang="en-IN" sz="2400" b="1" dirty="0" smtClean="0">
                <a:latin typeface="Century" pitchFamily="18" charset="0"/>
              </a:rPr>
              <a:t>Post-Order:-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	Traverse </a:t>
            </a:r>
            <a:r>
              <a:rPr lang="en-US" sz="2400" b="1" dirty="0" smtClean="0">
                <a:latin typeface="Century" pitchFamily="18" charset="0"/>
              </a:rPr>
              <a:t>left </a:t>
            </a:r>
            <a:r>
              <a:rPr lang="en-US" sz="2400" dirty="0" err="1" smtClean="0">
                <a:latin typeface="Century" pitchFamily="18" charset="0"/>
              </a:rPr>
              <a:t>subtree</a:t>
            </a:r>
            <a:r>
              <a:rPr lang="en-US" sz="2400" dirty="0" smtClean="0">
                <a:latin typeface="Century" pitchFamily="18" charset="0"/>
              </a:rPr>
              <a:t> of root node 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	Traverse </a:t>
            </a:r>
            <a:r>
              <a:rPr lang="en-US" sz="2400" b="1" dirty="0" smtClean="0">
                <a:latin typeface="Century" pitchFamily="18" charset="0"/>
              </a:rPr>
              <a:t>right</a:t>
            </a:r>
            <a:r>
              <a:rPr lang="en-US" sz="2400" dirty="0" smtClean="0">
                <a:latin typeface="Century" pitchFamily="18" charset="0"/>
              </a:rPr>
              <a:t>  </a:t>
            </a:r>
            <a:r>
              <a:rPr lang="en-US" sz="2400" dirty="0" err="1" smtClean="0">
                <a:latin typeface="Century" pitchFamily="18" charset="0"/>
              </a:rPr>
              <a:t>subtree</a:t>
            </a:r>
            <a:r>
              <a:rPr lang="en-US" sz="2400" dirty="0" smtClean="0">
                <a:latin typeface="Century" pitchFamily="18" charset="0"/>
              </a:rPr>
              <a:t> of root node </a:t>
            </a:r>
          </a:p>
          <a:p>
            <a:pPr lvl="1" algn="just">
              <a:buNone/>
            </a:pPr>
            <a:r>
              <a:rPr lang="en-US" sz="2400" dirty="0" smtClean="0">
                <a:latin typeface="Century" pitchFamily="18" charset="0"/>
              </a:rPr>
              <a:t>				Traverse </a:t>
            </a:r>
            <a:r>
              <a:rPr lang="en-US" sz="2400" b="1" dirty="0" smtClean="0">
                <a:latin typeface="Century" pitchFamily="18" charset="0"/>
              </a:rPr>
              <a:t>root</a:t>
            </a:r>
            <a:r>
              <a:rPr lang="en-US" sz="2400" dirty="0" smtClean="0">
                <a:latin typeface="Century" pitchFamily="18" charset="0"/>
              </a:rPr>
              <a:t> node first</a:t>
            </a:r>
            <a:endParaRPr lang="en-IN" sz="2400" dirty="0" smtClean="0">
              <a:latin typeface="Century" pitchFamily="18" charset="0"/>
            </a:endParaRPr>
          </a:p>
          <a:p>
            <a:r>
              <a:rPr lang="en-IN" sz="2400" b="1" dirty="0" smtClean="0">
                <a:latin typeface="Century" pitchFamily="18" charset="0"/>
              </a:rPr>
              <a:t>Insert :-</a:t>
            </a:r>
            <a:r>
              <a:rPr lang="en-US" sz="2400" b="1" dirty="0" smtClean="0">
                <a:latin typeface="Century" pitchFamily="18" charset="0"/>
              </a:rPr>
              <a:t> </a:t>
            </a:r>
            <a:r>
              <a:rPr lang="en-US" sz="2400" dirty="0" smtClean="0">
                <a:latin typeface="Century" pitchFamily="18" charset="0"/>
              </a:rPr>
              <a:t>this will insert a node either at left sub tree or at right sub tree of a tree. </a:t>
            </a:r>
            <a:endParaRPr lang="en-IN" sz="2400" dirty="0" smtClean="0">
              <a:latin typeface="Century" pitchFamily="18" charset="0"/>
            </a:endParaRPr>
          </a:p>
          <a:p>
            <a:r>
              <a:rPr lang="en-IN" sz="2400" b="1" dirty="0" smtClean="0">
                <a:latin typeface="Century" pitchFamily="18" charset="0"/>
              </a:rPr>
              <a:t>Delete:-</a:t>
            </a:r>
            <a:r>
              <a:rPr lang="en-US" sz="2400" dirty="0" smtClean="0">
                <a:latin typeface="Century" pitchFamily="18" charset="0"/>
              </a:rPr>
              <a:t>this will perform deletion operation,</a:t>
            </a:r>
          </a:p>
          <a:p>
            <a:pPr marL="0" indent="0">
              <a:buNone/>
            </a:pPr>
            <a:r>
              <a:rPr lang="en-US" sz="2400" dirty="0" smtClean="0">
                <a:latin typeface="Century" pitchFamily="18" charset="0"/>
              </a:rPr>
              <a:t>                   1. this will delete a node either a leaf node</a:t>
            </a:r>
          </a:p>
          <a:p>
            <a:pPr marL="0" indent="0">
              <a:buNone/>
            </a:pPr>
            <a:r>
              <a:rPr lang="en-US" sz="2400" dirty="0" smtClean="0">
                <a:latin typeface="Century" pitchFamily="18" charset="0"/>
              </a:rPr>
              <a:t>                   2.  a node with single child</a:t>
            </a:r>
          </a:p>
          <a:p>
            <a:pPr marL="0" indent="0">
              <a:buNone/>
            </a:pPr>
            <a:r>
              <a:rPr lang="en-US" sz="2400" dirty="0" smtClean="0">
                <a:latin typeface="Century" pitchFamily="18" charset="0"/>
              </a:rPr>
              <a:t>                   3. a node with 2 child.</a:t>
            </a:r>
          </a:p>
          <a:p>
            <a:endParaRPr lang="en-IN" sz="2400" dirty="0" smtClean="0">
              <a:latin typeface="Century" pitchFamily="18" charset="0"/>
            </a:endParaRPr>
          </a:p>
          <a:p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3429000"/>
            <a:ext cx="8013192" cy="1636776"/>
          </a:xfrm>
        </p:spPr>
        <p:txBody>
          <a:bodyPr>
            <a:normAutofit/>
          </a:bodyPr>
          <a:lstStyle/>
          <a:p>
            <a:pPr algn="ctr"/>
            <a:r>
              <a:rPr lang="en-IN" sz="8000" dirty="0" smtClean="0">
                <a:latin typeface="Century" pitchFamily="18" charset="0"/>
              </a:rPr>
              <a:t>Tree</a:t>
            </a:r>
            <a:endParaRPr lang="en-IN" sz="80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Continue…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b="1" dirty="0" smtClean="0">
                <a:latin typeface="Century" pitchFamily="18" charset="0"/>
              </a:rPr>
              <a:t>Search:-</a:t>
            </a:r>
            <a:r>
              <a:rPr lang="en-IN" sz="2400" dirty="0" smtClean="0">
                <a:latin typeface="Century" pitchFamily="18" charset="0"/>
              </a:rPr>
              <a:t>T</a:t>
            </a:r>
            <a:r>
              <a:rPr lang="en-US" sz="2400" dirty="0" smtClean="0">
                <a:latin typeface="Century" pitchFamily="18" charset="0"/>
              </a:rPr>
              <a:t>his operation will search for a key node whether it is present in a Tree or not. </a:t>
            </a:r>
            <a:endParaRPr lang="en-US" dirty="0" smtClean="0">
              <a:latin typeface="Century" pitchFamily="18" charset="0"/>
            </a:endParaRPr>
          </a:p>
          <a:p>
            <a:endParaRPr lang="en-IN" dirty="0" smtClean="0">
              <a:latin typeface="Century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Algorithm of Insert 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814393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Algorithm of pre-order</a:t>
            </a:r>
            <a:endParaRPr lang="en-I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28680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Algorithm of In-order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838200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Algorithm of post-order</a:t>
            </a:r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37723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Algorithm of Search </a:t>
            </a:r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50112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Continue…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14488"/>
            <a:ext cx="7215238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Binary tree Insert 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40962" name="Picture 2" descr="Binary Search Tree Insertion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501122" cy="5000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Binary tree delete 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41986" name="Picture 2" descr="Deletion in Binary Search Tree (BST) - GeeksforGee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501090" cy="4762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Traversal BST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43010" name="Picture 2" descr="Tree Traversal Techniques - Data Structure and Algorithm Tutorials -  GeeksforGee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143900" cy="43434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Outline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Century" pitchFamily="18" charset="0"/>
              </a:rPr>
              <a:t>Introduction </a:t>
            </a:r>
          </a:p>
          <a:p>
            <a:r>
              <a:rPr lang="en-IN" sz="2400" dirty="0" smtClean="0">
                <a:latin typeface="Century" pitchFamily="18" charset="0"/>
              </a:rPr>
              <a:t>Binary Tree </a:t>
            </a:r>
          </a:p>
          <a:p>
            <a:r>
              <a:rPr lang="en-IN" sz="2400" dirty="0" smtClean="0">
                <a:latin typeface="Century" pitchFamily="18" charset="0"/>
              </a:rPr>
              <a:t>Operation </a:t>
            </a:r>
          </a:p>
          <a:p>
            <a:r>
              <a:rPr lang="en-IN" sz="2400" dirty="0" smtClean="0">
                <a:latin typeface="Century" pitchFamily="18" charset="0"/>
              </a:rPr>
              <a:t>Tree traversal</a:t>
            </a:r>
          </a:p>
          <a:p>
            <a:r>
              <a:rPr lang="en-IN" sz="2400" dirty="0" smtClean="0">
                <a:latin typeface="Century" pitchFamily="18" charset="0"/>
              </a:rPr>
              <a:t>In-Order </a:t>
            </a:r>
          </a:p>
          <a:p>
            <a:r>
              <a:rPr lang="en-IN" sz="2400" dirty="0" smtClean="0">
                <a:latin typeface="Century" pitchFamily="18" charset="0"/>
              </a:rPr>
              <a:t>Pre-Order </a:t>
            </a:r>
          </a:p>
          <a:p>
            <a:r>
              <a:rPr lang="en-IN" sz="2400" dirty="0" smtClean="0">
                <a:latin typeface="Century" pitchFamily="18" charset="0"/>
              </a:rPr>
              <a:t>Post-Order </a:t>
            </a:r>
          </a:p>
          <a:p>
            <a:r>
              <a:rPr lang="en-IN" sz="2400" dirty="0" smtClean="0">
                <a:latin typeface="Century" pitchFamily="18" charset="0"/>
              </a:rPr>
              <a:t>Advantage-Disadvantage </a:t>
            </a:r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Advantage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571613"/>
            <a:ext cx="8715436" cy="4829188"/>
          </a:xfrm>
        </p:spPr>
        <p:txBody>
          <a:bodyPr>
            <a:noAutofit/>
          </a:bodyPr>
          <a:lstStyle/>
          <a:p>
            <a:pPr algn="just" fontAlgn="base"/>
            <a:r>
              <a:rPr lang="en-IN" sz="2400" dirty="0" smtClean="0">
                <a:latin typeface="Century" pitchFamily="18" charset="0"/>
              </a:rPr>
              <a:t>Efficient searching: Trees are particularly efficient for searching and retrieving data. </a:t>
            </a:r>
          </a:p>
          <a:p>
            <a:pPr algn="just" fontAlgn="base"/>
            <a:r>
              <a:rPr lang="en-IN" sz="2400" dirty="0" smtClean="0">
                <a:latin typeface="Century" pitchFamily="18" charset="0"/>
              </a:rPr>
              <a:t>Flexible size:-This makes them particularly useful for applications where the data size may change over time.</a:t>
            </a:r>
          </a:p>
          <a:p>
            <a:pPr algn="just" fontAlgn="base"/>
            <a:r>
              <a:rPr lang="en-IN" sz="2400" dirty="0" smtClean="0">
                <a:latin typeface="Century" pitchFamily="18" charset="0"/>
              </a:rPr>
              <a:t>Easy to traverse:-Traversing a tree is a simple operation, and it can be done in several different ways depending on the requirements of the application. This makes it easy to retrieve and process data from a tree structure. </a:t>
            </a:r>
          </a:p>
          <a:p>
            <a:pPr algn="just" fontAlgn="base"/>
            <a:r>
              <a:rPr lang="en-IN" sz="2400" dirty="0" smtClean="0">
                <a:latin typeface="Century" pitchFamily="18" charset="0"/>
              </a:rPr>
              <a:t>Easy to maintain: Trees are easy to maintain because they enforce a strict hierarchy and relationship between nodes. 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Fast insertion and deletion</a:t>
            </a:r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Disadvantage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IN" sz="2400" dirty="0" smtClean="0">
                <a:latin typeface="Century" pitchFamily="18" charset="0"/>
              </a:rPr>
              <a:t>Memory overhead:- Trees can require a significant amount of memory to store, especially if they are very large. This can be a problem for applications that have limited memory resources.</a:t>
            </a:r>
            <a:endParaRPr lang="en-IN" sz="2400" b="1" dirty="0" smtClean="0">
              <a:latin typeface="Century" pitchFamily="18" charset="0"/>
            </a:endParaRPr>
          </a:p>
          <a:p>
            <a:pPr algn="just" fontAlgn="base"/>
            <a:r>
              <a:rPr lang="en-IN" sz="2400" dirty="0" smtClean="0">
                <a:latin typeface="Century" pitchFamily="18" charset="0"/>
              </a:rPr>
              <a:t>Complexity:- Trees can be complex data structures, and they can be difficult to understand and implement correctly.</a:t>
            </a:r>
          </a:p>
          <a:p>
            <a:pPr algn="just" fontAlgn="base"/>
            <a:r>
              <a:rPr lang="en-IN" sz="2400" dirty="0" smtClean="0">
                <a:latin typeface="Century" pitchFamily="18" charset="0"/>
              </a:rPr>
              <a:t>Limited flexibility:- While trees are flexible in terms of size and structure, they are not as flexible as other data structures like hash tables. This can be a problem in applications where the data size may change frequently.</a:t>
            </a: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2928934"/>
            <a:ext cx="8229600" cy="1252728"/>
          </a:xfrm>
        </p:spPr>
        <p:txBody>
          <a:bodyPr>
            <a:noAutofit/>
          </a:bodyPr>
          <a:lstStyle/>
          <a:p>
            <a:pPr algn="ctr"/>
            <a:r>
              <a:rPr lang="en-IN" sz="8000" dirty="0" smtClean="0">
                <a:solidFill>
                  <a:schemeClr val="accent1"/>
                </a:solidFill>
                <a:latin typeface="Century" pitchFamily="18" charset="0"/>
              </a:rPr>
              <a:t>THANK YOU </a:t>
            </a:r>
            <a:endParaRPr lang="en-IN" sz="8000" dirty="0">
              <a:solidFill>
                <a:schemeClr val="accent1"/>
              </a:solidFill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Introduction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Century" pitchFamily="18" charset="0"/>
              </a:rPr>
              <a:t>Tree is a Non-Primitive Non-Linear data Structure.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It is use for Rearranging data to the Binary Search Tree  manner.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It organize data in a way that is easy to navigate and search. It is a collection of nodes that are connected by edges and has a hierarchical relationship between the nodes.  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The tree with no nodes is called the null or empty tree.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There are many tree structure Ex:-Binary search Tree, Ternary Tree, N-</a:t>
            </a:r>
            <a:r>
              <a:rPr lang="en-IN" sz="2400" dirty="0" err="1" smtClean="0">
                <a:latin typeface="Century" pitchFamily="18" charset="0"/>
              </a:rPr>
              <a:t>ary</a:t>
            </a:r>
            <a:r>
              <a:rPr lang="en-IN" sz="2400" dirty="0" smtClean="0">
                <a:latin typeface="Century" pitchFamily="18" charset="0"/>
              </a:rPr>
              <a:t> Tree, AVL tree etc </a:t>
            </a:r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Binary Tree structure </a:t>
            </a:r>
            <a:endParaRPr lang="en-IN" dirty="0">
              <a:latin typeface="Century" pitchFamily="18" charset="0"/>
            </a:endParaRPr>
          </a:p>
        </p:txBody>
      </p:sp>
      <p:pic>
        <p:nvPicPr>
          <p:cNvPr id="1026" name="Picture 2" descr="Introduction to Tree - Data Structure and Algorithm Tutoria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752599"/>
            <a:ext cx="7500958" cy="474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Introduction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 smtClean="0">
                <a:latin typeface="Century" pitchFamily="18" charset="0"/>
              </a:rPr>
              <a:t>Root node</a:t>
            </a:r>
            <a:r>
              <a:rPr lang="en-IN" sz="2400" dirty="0" smtClean="0">
                <a:latin typeface="Century" pitchFamily="18" charset="0"/>
              </a:rPr>
              <a:t>:-The root node is the topmost node in the tree hierarchy. In other words, the root node is the one that doesn't have any parent. In the above structure, node A is </a:t>
            </a:r>
            <a:r>
              <a:rPr lang="en-IN" sz="2400" b="1" dirty="0" smtClean="0">
                <a:latin typeface="Century" pitchFamily="18" charset="0"/>
              </a:rPr>
              <a:t>the root node of the tree.</a:t>
            </a:r>
            <a:r>
              <a:rPr lang="en-IN" sz="2400" dirty="0" smtClean="0">
                <a:latin typeface="Century" pitchFamily="18" charset="0"/>
              </a:rPr>
              <a:t> 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If a node is directly linked to some other node, it would be called a parent-child relationship.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Parent node:-</a:t>
            </a:r>
            <a:r>
              <a:rPr lang="en-IN" sz="2400" dirty="0" smtClean="0">
                <a:latin typeface="Century" pitchFamily="18" charset="0"/>
              </a:rPr>
              <a:t> If the node contains any sub-node, then that node is said to be the parent of that sub-node. B is parent node of D,E and C is parent of F,G.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Child node:</a:t>
            </a:r>
            <a:r>
              <a:rPr lang="en-IN" sz="2400" dirty="0" smtClean="0">
                <a:latin typeface="Century" pitchFamily="18" charset="0"/>
              </a:rPr>
              <a:t> If the node is a descendant of any node, then the node is known as a child node. D,E is child node of B.</a:t>
            </a: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Continue 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sz="2400" b="1" dirty="0" smtClean="0">
                <a:latin typeface="Century" pitchFamily="18" charset="0"/>
              </a:rPr>
              <a:t>Sibling:</a:t>
            </a:r>
            <a:r>
              <a:rPr lang="en-IN" sz="2400" dirty="0" smtClean="0">
                <a:latin typeface="Century" pitchFamily="18" charset="0"/>
              </a:rPr>
              <a:t> The nodes that have the same parent are known as siblings </a:t>
            </a:r>
            <a:r>
              <a:rPr lang="en-IN" sz="2400" b="1" dirty="0" smtClean="0">
                <a:latin typeface="Century" pitchFamily="18" charset="0"/>
              </a:rPr>
              <a:t>ex:- </a:t>
            </a:r>
            <a:r>
              <a:rPr lang="en-IN" sz="2400" dirty="0" smtClean="0">
                <a:latin typeface="Century" pitchFamily="18" charset="0"/>
              </a:rPr>
              <a:t>node</a:t>
            </a:r>
            <a:r>
              <a:rPr lang="en-IN" sz="2400" b="1" dirty="0" smtClean="0">
                <a:latin typeface="Century" pitchFamily="18" charset="0"/>
              </a:rPr>
              <a:t> </a:t>
            </a:r>
            <a:r>
              <a:rPr lang="en-IN" sz="2400" dirty="0" smtClean="0">
                <a:latin typeface="Century" pitchFamily="18" charset="0"/>
              </a:rPr>
              <a:t>D,E are siblings.</a:t>
            </a:r>
            <a:endParaRPr lang="en-IN" sz="2400" b="1" dirty="0" smtClean="0">
              <a:latin typeface="Century" pitchFamily="18" charset="0"/>
            </a:endParaRPr>
          </a:p>
          <a:p>
            <a:pPr algn="just"/>
            <a:r>
              <a:rPr lang="en-IN" sz="2400" b="1" dirty="0" smtClean="0">
                <a:latin typeface="Century" pitchFamily="18" charset="0"/>
              </a:rPr>
              <a:t>Leaf Node:-</a:t>
            </a:r>
            <a:r>
              <a:rPr lang="en-IN" sz="2400" dirty="0" smtClean="0">
                <a:latin typeface="Century" pitchFamily="18" charset="0"/>
              </a:rPr>
              <a:t> The node of the tree, which doesn't have any child node, is called a leaf node. A leaf node is the bottom-most node of the tree. There can be any number of leaf nodes present in a general tree. Leaf nodes can also be called </a:t>
            </a:r>
            <a:r>
              <a:rPr lang="en-IN" sz="2400" b="1" dirty="0" smtClean="0">
                <a:latin typeface="Century" pitchFamily="18" charset="0"/>
              </a:rPr>
              <a:t>external nodes </a:t>
            </a:r>
            <a:r>
              <a:rPr lang="en-IN" sz="2400" dirty="0" smtClean="0">
                <a:latin typeface="Century" pitchFamily="18" charset="0"/>
              </a:rPr>
              <a:t>K,L,M,N,O,P nodes are leaf node.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Internal nodes:</a:t>
            </a:r>
            <a:r>
              <a:rPr lang="en-IN" sz="2400" dirty="0" smtClean="0">
                <a:latin typeface="Century" pitchFamily="18" charset="0"/>
              </a:rPr>
              <a:t> a node has at least one child node known as an </a:t>
            </a:r>
            <a:r>
              <a:rPr lang="en-IN" sz="2400" b="1" dirty="0" smtClean="0">
                <a:latin typeface="Century" pitchFamily="18" charset="0"/>
              </a:rPr>
              <a:t>internal node. </a:t>
            </a:r>
            <a:endParaRPr lang="en-IN" sz="2400" dirty="0" smtClean="0">
              <a:latin typeface="Century" pitchFamily="18" charset="0"/>
            </a:endParaRPr>
          </a:p>
          <a:p>
            <a:pPr algn="just"/>
            <a:r>
              <a:rPr lang="en-IN" sz="2400" b="1" dirty="0" smtClean="0">
                <a:latin typeface="Century" pitchFamily="18" charset="0"/>
              </a:rPr>
              <a:t>Traversing:-</a:t>
            </a:r>
            <a:r>
              <a:rPr lang="en-IN" sz="2400" dirty="0" smtClean="0">
                <a:latin typeface="Century" pitchFamily="18" charset="0"/>
              </a:rPr>
              <a:t>Traversing means passing through nodes in a specific order.</a:t>
            </a:r>
          </a:p>
          <a:p>
            <a:pPr algn="just"/>
            <a:r>
              <a:rPr lang="en-IN" sz="2400" b="1" dirty="0" smtClean="0">
                <a:latin typeface="Century" pitchFamily="18" charset="0"/>
              </a:rPr>
              <a:t>Edges</a:t>
            </a:r>
            <a:r>
              <a:rPr lang="en-IN" sz="2400" dirty="0" smtClean="0">
                <a:latin typeface="Century" pitchFamily="18" charset="0"/>
              </a:rPr>
              <a:t> :-path between two nodes are called edge.</a:t>
            </a:r>
          </a:p>
          <a:p>
            <a:pPr algn="just"/>
            <a:endParaRPr lang="en-IN" sz="2400" b="1" dirty="0" smtClean="0">
              <a:latin typeface="Century" pitchFamily="18" charset="0"/>
            </a:endParaRPr>
          </a:p>
          <a:p>
            <a:pPr algn="just"/>
            <a:endParaRPr lang="en-IN" sz="2400" dirty="0" smtClean="0">
              <a:latin typeface="Century" pitchFamily="18" charset="0"/>
            </a:endParaRP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Continue…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643050"/>
            <a:ext cx="8643998" cy="2714643"/>
          </a:xfrm>
        </p:spPr>
        <p:txBody>
          <a:bodyPr>
            <a:normAutofit/>
          </a:bodyPr>
          <a:lstStyle/>
          <a:p>
            <a:pPr algn="just"/>
            <a:r>
              <a:rPr lang="en-IN" sz="2400" b="1" dirty="0" smtClean="0">
                <a:latin typeface="Century" pitchFamily="18" charset="0"/>
              </a:rPr>
              <a:t>Sub-tree</a:t>
            </a:r>
            <a:r>
              <a:rPr lang="en-IN" sz="2400" dirty="0" smtClean="0">
                <a:latin typeface="Century" pitchFamily="18" charset="0"/>
              </a:rPr>
              <a:t> :- </a:t>
            </a:r>
            <a:r>
              <a:rPr lang="en-IN" sz="2400" dirty="0" err="1" smtClean="0">
                <a:latin typeface="Century" pitchFamily="18" charset="0"/>
              </a:rPr>
              <a:t>Subtree</a:t>
            </a:r>
            <a:r>
              <a:rPr lang="en-IN" sz="2400" dirty="0" smtClean="0">
                <a:latin typeface="Century" pitchFamily="18" charset="0"/>
              </a:rPr>
              <a:t> represents the descendants of a node.</a:t>
            </a:r>
          </a:p>
          <a:p>
            <a:pPr algn="just" fontAlgn="base"/>
            <a:r>
              <a:rPr lang="en-IN" sz="2400" b="1" dirty="0" smtClean="0">
                <a:latin typeface="Century" pitchFamily="18" charset="0"/>
              </a:rPr>
              <a:t>Ancestor of a Node:</a:t>
            </a:r>
            <a:r>
              <a:rPr lang="en-IN" sz="2400" dirty="0" smtClean="0">
                <a:latin typeface="Century" pitchFamily="18" charset="0"/>
              </a:rPr>
              <a:t> Any predecessor nodes on the path of the root to that node are called Ancestors of that node.</a:t>
            </a:r>
            <a:r>
              <a:rPr lang="en-IN" sz="2400" b="1" dirty="0" smtClean="0">
                <a:latin typeface="Century" pitchFamily="18" charset="0"/>
              </a:rPr>
              <a:t> {A,B}</a:t>
            </a:r>
            <a:r>
              <a:rPr lang="en-IN" sz="2400" dirty="0" smtClean="0">
                <a:latin typeface="Century" pitchFamily="18" charset="0"/>
              </a:rPr>
              <a:t> are the ancestor nodes of the node</a:t>
            </a:r>
            <a:r>
              <a:rPr lang="en-IN" sz="2400" b="1" dirty="0" smtClean="0">
                <a:latin typeface="Century" pitchFamily="18" charset="0"/>
              </a:rPr>
              <a:t> {E}</a:t>
            </a:r>
            <a:endParaRPr lang="en-IN" sz="2400" dirty="0" smtClean="0">
              <a:latin typeface="Century" pitchFamily="18" charset="0"/>
            </a:endParaRPr>
          </a:p>
          <a:p>
            <a:pPr algn="just" fontAlgn="base"/>
            <a:r>
              <a:rPr lang="en-IN" sz="2400" b="1" dirty="0" smtClean="0">
                <a:latin typeface="Century" pitchFamily="18" charset="0"/>
              </a:rPr>
              <a:t>Descendant:</a:t>
            </a:r>
            <a:r>
              <a:rPr lang="en-IN" sz="2400" dirty="0" smtClean="0">
                <a:latin typeface="Century" pitchFamily="18" charset="0"/>
              </a:rPr>
              <a:t> Any successor node on the path from the leaf node to that node. </a:t>
            </a:r>
            <a:r>
              <a:rPr lang="en-IN" sz="2400" b="1" dirty="0" smtClean="0">
                <a:latin typeface="Century" pitchFamily="18" charset="0"/>
              </a:rPr>
              <a:t>{E,I} </a:t>
            </a:r>
            <a:r>
              <a:rPr lang="en-IN" sz="2400" dirty="0" smtClean="0">
                <a:latin typeface="Century" pitchFamily="18" charset="0"/>
              </a:rPr>
              <a:t>are the descendants of the node </a:t>
            </a:r>
            <a:r>
              <a:rPr lang="en-IN" sz="2400" b="1" dirty="0" smtClean="0">
                <a:latin typeface="Century" pitchFamily="18" charset="0"/>
              </a:rPr>
              <a:t>{B}.</a:t>
            </a:r>
            <a:endParaRPr lang="en-IN" sz="2400" dirty="0" smtClean="0">
              <a:latin typeface="Century" pitchFamily="18" charset="0"/>
            </a:endParaRP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  <p:pic>
        <p:nvPicPr>
          <p:cNvPr id="1026" name="Picture 2" descr="Representation of Tree Data Struct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572008"/>
            <a:ext cx="7929618" cy="2071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entury" pitchFamily="18" charset="0"/>
              </a:rPr>
              <a:t>Binary Search Tree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Century" pitchFamily="18" charset="0"/>
              </a:rPr>
              <a:t> Binary Search Tree (BST) is Non primitive Non-Linear data structure.  </a:t>
            </a:r>
          </a:p>
          <a:p>
            <a:pPr algn="just"/>
            <a:r>
              <a:rPr lang="en-US" sz="2400" dirty="0" smtClean="0">
                <a:latin typeface="Century" pitchFamily="18" charset="0"/>
              </a:rPr>
              <a:t>In this Binary tree which has the property that all elements in left sub-tree of node N are less than content of  N(value of root node) and all elements in right sub-tree of  N are greater than or equal to content of N(value of root node)  is called Binary search tree(BST).</a:t>
            </a:r>
          </a:p>
          <a:p>
            <a:pPr algn="just"/>
            <a:r>
              <a:rPr lang="en-IN" sz="2400" dirty="0" smtClean="0">
                <a:latin typeface="Century" pitchFamily="18" charset="0"/>
              </a:rPr>
              <a:t>each node has 0, 1, or at the most 2 children.</a:t>
            </a:r>
            <a:endParaRPr lang="en-US" sz="2400" dirty="0" smtClean="0">
              <a:latin typeface="Century" pitchFamily="18" charset="0"/>
            </a:endParaRPr>
          </a:p>
          <a:p>
            <a:pPr algn="just"/>
            <a:endParaRPr lang="en-IN" sz="24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3887</TotalTime>
  <Words>523</Words>
  <Application>Microsoft Office PowerPoint</Application>
  <PresentationFormat>On-screen Show (4:3)</PresentationFormat>
  <Paragraphs>111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Module</vt:lpstr>
      <vt:lpstr>Slide 1</vt:lpstr>
      <vt:lpstr>Tree</vt:lpstr>
      <vt:lpstr>Outline </vt:lpstr>
      <vt:lpstr>Introduction </vt:lpstr>
      <vt:lpstr>Binary Tree structure </vt:lpstr>
      <vt:lpstr>Introduction </vt:lpstr>
      <vt:lpstr>Continue </vt:lpstr>
      <vt:lpstr>Continue… </vt:lpstr>
      <vt:lpstr>Binary Search Tree</vt:lpstr>
      <vt:lpstr>Binary Search Tree Structure </vt:lpstr>
      <vt:lpstr>Representation of Tree </vt:lpstr>
      <vt:lpstr> Sequential Manner(Array) </vt:lpstr>
      <vt:lpstr> Sequential Manner(Array) </vt:lpstr>
      <vt:lpstr> Sequential Manner(Array) </vt:lpstr>
      <vt:lpstr>Linked list Manner</vt:lpstr>
      <vt:lpstr>Linked list Manner</vt:lpstr>
      <vt:lpstr>Linked list Manner</vt:lpstr>
      <vt:lpstr>Operation </vt:lpstr>
      <vt:lpstr>Continue… </vt:lpstr>
      <vt:lpstr>Continue… </vt:lpstr>
      <vt:lpstr>Algorithm of Insert </vt:lpstr>
      <vt:lpstr>Algorithm of pre-order</vt:lpstr>
      <vt:lpstr>Algorithm of In-order</vt:lpstr>
      <vt:lpstr>Algorithm of post-order</vt:lpstr>
      <vt:lpstr>Algorithm of Search </vt:lpstr>
      <vt:lpstr>Continue…</vt:lpstr>
      <vt:lpstr>Binary tree Insert </vt:lpstr>
      <vt:lpstr>Binary tree delete </vt:lpstr>
      <vt:lpstr>Traversal BST</vt:lpstr>
      <vt:lpstr>Advantage </vt:lpstr>
      <vt:lpstr>Disadvantage </vt:lpstr>
      <vt:lpstr>THANK YOU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Toshiba-2T-NGS</dc:creator>
  <cp:lastModifiedBy>Toshiba-2T-NGS</cp:lastModifiedBy>
  <cp:revision>83</cp:revision>
  <dcterms:created xsi:type="dcterms:W3CDTF">2023-06-12T07:00:52Z</dcterms:created>
  <dcterms:modified xsi:type="dcterms:W3CDTF">2023-10-16T14:29:03Z</dcterms:modified>
</cp:coreProperties>
</file>